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3" r:id="rId3"/>
    <p:sldId id="257" r:id="rId4"/>
    <p:sldId id="258" r:id="rId5"/>
    <p:sldId id="260" r:id="rId6"/>
    <p:sldId id="262" r:id="rId7"/>
    <p:sldId id="263" r:id="rId8"/>
    <p:sldId id="264" r:id="rId9"/>
    <p:sldId id="265" r:id="rId10"/>
    <p:sldId id="266" r:id="rId11"/>
    <p:sldId id="267" r:id="rId12"/>
    <p:sldId id="268" r:id="rId13"/>
    <p:sldId id="270" r:id="rId14"/>
    <p:sldId id="259" r:id="rId15"/>
    <p:sldId id="269" r:id="rId16"/>
    <p:sldId id="271" r:id="rId17"/>
    <p:sldId id="276" r:id="rId18"/>
    <p:sldId id="272" r:id="rId19"/>
    <p:sldId id="278" r:id="rId20"/>
    <p:sldId id="280" r:id="rId21"/>
    <p:sldId id="281" r:id="rId22"/>
    <p:sldId id="273" r:id="rId23"/>
    <p:sldId id="274" r:id="rId24"/>
    <p:sldId id="275" r:id="rId25"/>
    <p:sldId id="277" r:id="rId26"/>
    <p:sldId id="279" r:id="rId27"/>
    <p:sldId id="28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12/14/2013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pPr/>
              <a:t>12/14/2013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pPr/>
              <a:t>12/14/2013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pPr/>
              <a:t>‹#›</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12/14/2013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12/14/2013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12/14/2013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12/14/2013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Spark-ignition_engine" TargetMode="External"/><Relationship Id="rId2" Type="http://schemas.openxmlformats.org/officeDocument/2006/relationships/hyperlink" Target="http://en.wikipedia.org/wiki/Internal_combustion_engine" TargetMode="External"/><Relationship Id="rId1" Type="http://schemas.openxmlformats.org/officeDocument/2006/relationships/slideLayout" Target="../slideLayouts/slideLayout2.xml"/><Relationship Id="rId6" Type="http://schemas.openxmlformats.org/officeDocument/2006/relationships/hyperlink" Target="http://en.wikipedia.org/wiki/Fuel_injection" TargetMode="External"/><Relationship Id="rId5" Type="http://schemas.openxmlformats.org/officeDocument/2006/relationships/hyperlink" Target="http://en.wikipedia.org/wiki/Carburetor" TargetMode="External"/><Relationship Id="rId4" Type="http://schemas.openxmlformats.org/officeDocument/2006/relationships/hyperlink" Target="http://en.wikipedia.org/wiki/Nicolaus_August_Ott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Compression_ratio" TargetMode="External"/><Relationship Id="rId2" Type="http://schemas.openxmlformats.org/officeDocument/2006/relationships/hyperlink" Target="http://en.wikipedia.org/wiki/Diesel_engine" TargetMode="External"/><Relationship Id="rId1" Type="http://schemas.openxmlformats.org/officeDocument/2006/relationships/slideLayout" Target="../slideLayouts/slideLayout2.xml"/><Relationship Id="rId5" Type="http://schemas.openxmlformats.org/officeDocument/2006/relationships/hyperlink" Target="http://en.wikipedia.org/wiki/Top_Dead_Center" TargetMode="External"/><Relationship Id="rId4" Type="http://schemas.openxmlformats.org/officeDocument/2006/relationships/hyperlink" Target="http://en.wikipedia.org/wiki/Pre-ignition"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Piston" TargetMode="External"/><Relationship Id="rId2" Type="http://schemas.openxmlformats.org/officeDocument/2006/relationships/hyperlink" Target="http://en.wikipedia.org/wiki/Internal_combustion_engine" TargetMode="External"/><Relationship Id="rId1" Type="http://schemas.openxmlformats.org/officeDocument/2006/relationships/slideLayout" Target="../slideLayouts/slideLayout2.xml"/><Relationship Id="rId4" Type="http://schemas.openxmlformats.org/officeDocument/2006/relationships/hyperlink" Target="http://en.wikipedia.org/wiki/Crankshaf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Diesel_cycle" TargetMode="External"/><Relationship Id="rId2" Type="http://schemas.openxmlformats.org/officeDocument/2006/relationships/hyperlink" Target="http://en.wikipedia.org/wiki/Otto_cycle"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en.wikipedia.org/wiki/P-V_diagra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Comic Sans MS" panose="030F0702030302020204" pitchFamily="66" charset="0"/>
              </a:rPr>
              <a:t>Four-Stroke </a:t>
            </a:r>
            <a:r>
              <a:rPr lang="en-US" b="1" dirty="0">
                <a:latin typeface="Comic Sans MS" panose="030F0702030302020204" pitchFamily="66" charset="0"/>
              </a:rPr>
              <a:t>Engine</a:t>
            </a:r>
            <a:r>
              <a:rPr lang="en-US" dirty="0">
                <a:latin typeface="Comic Sans MS" panose="030F0702030302020204" pitchFamily="66" charset="0"/>
              </a:rPr>
              <a:t> </a:t>
            </a:r>
          </a:p>
        </p:txBody>
      </p:sp>
      <p:sp>
        <p:nvSpPr>
          <p:cNvPr id="3" name="Subtitle 2"/>
          <p:cNvSpPr>
            <a:spLocks noGrp="1"/>
          </p:cNvSpPr>
          <p:nvPr>
            <p:ph type="subTitle" idx="1"/>
          </p:nvPr>
        </p:nvSpPr>
        <p:spPr/>
        <p:txBody>
          <a:bodyPr/>
          <a:lstStyle/>
          <a:p>
            <a:r>
              <a:rPr lang="en-US" dirty="0" smtClean="0"/>
              <a:t>NEOTECH INSTITUTE OF TECHNOLOGY</a:t>
            </a:r>
          </a:p>
          <a:p>
            <a:r>
              <a:rPr lang="en-US" dirty="0" smtClean="0"/>
              <a:t>MECHANICAL ENGINEERING DEPARTMENT</a:t>
            </a:r>
            <a:endParaRPr lang="en-US" dirty="0"/>
          </a:p>
        </p:txBody>
      </p:sp>
    </p:spTree>
    <p:extLst>
      <p:ext uri="{BB962C8B-B14F-4D97-AF65-F5344CB8AC3E}">
        <p14:creationId xmlns:p14="http://schemas.microsoft.com/office/powerpoint/2010/main" xmlns="" val="246461063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on Type of Fuel </a:t>
            </a:r>
            <a:r>
              <a:rPr lang="en-US" dirty="0"/>
              <a:t>U</a:t>
            </a:r>
            <a:r>
              <a:rPr lang="en-US" dirty="0" smtClean="0"/>
              <a:t>sed </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Petrol or Gasoline Engine</a:t>
            </a:r>
          </a:p>
          <a:p>
            <a:r>
              <a:rPr lang="en-US" dirty="0" smtClean="0"/>
              <a:t>Diesel Engine </a:t>
            </a:r>
          </a:p>
          <a:p>
            <a:r>
              <a:rPr lang="en-US" dirty="0"/>
              <a:t>Gas engine </a:t>
            </a:r>
          </a:p>
          <a:p>
            <a:r>
              <a:rPr lang="en-US" dirty="0" smtClean="0"/>
              <a:t>Alcohol-Ethyl</a:t>
            </a:r>
            <a:r>
              <a:rPr lang="en-US" dirty="0"/>
              <a:t>, Methyl</a:t>
            </a:r>
          </a:p>
          <a:p>
            <a:r>
              <a:rPr lang="en-US" dirty="0" smtClean="0"/>
              <a:t> </a:t>
            </a:r>
            <a:r>
              <a:rPr lang="en-US" dirty="0"/>
              <a:t>Dual fuel: There are a number of engines that use a combination of two or more fuels. Some, Usually large, CI </a:t>
            </a:r>
          </a:p>
          <a:p>
            <a:pPr marL="0" indent="0">
              <a:buNone/>
            </a:pPr>
            <a:r>
              <a:rPr lang="en-US" dirty="0"/>
              <a:t>engines use a combination of natural gas and diesel fuel. These are attractive in developing third world countries </a:t>
            </a:r>
          </a:p>
          <a:p>
            <a:pPr marL="0" indent="0">
              <a:buNone/>
            </a:pPr>
            <a:r>
              <a:rPr lang="en-US" dirty="0"/>
              <a:t>because of the high cost of the diesel fuel. Combined gasoline alcohol fuels are becoming more common as an </a:t>
            </a:r>
          </a:p>
          <a:p>
            <a:pPr marL="0" indent="0">
              <a:buNone/>
            </a:pPr>
            <a:r>
              <a:rPr lang="en-US" dirty="0"/>
              <a:t>alternative to straight gasoline automobile engine fuel. </a:t>
            </a:r>
          </a:p>
          <a:p>
            <a:pPr>
              <a:buFont typeface="Arial" panose="020B0604020202020204" pitchFamily="34" charset="0"/>
              <a:buChar char="•"/>
            </a:pPr>
            <a:r>
              <a:rPr lang="en-US" dirty="0" smtClean="0"/>
              <a:t> </a:t>
            </a:r>
            <a:r>
              <a:rPr lang="en-US" dirty="0"/>
              <a:t>Gasohol: Common fuel consisting of 90% gasoline and 10% alcohol. </a:t>
            </a: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071385" y="766426"/>
            <a:ext cx="3650424" cy="2479051"/>
          </a:xfrm>
          <a:prstGeom prst="rect">
            <a:avLst/>
          </a:prstGeom>
        </p:spPr>
      </p:pic>
    </p:spTree>
    <p:extLst>
      <p:ext uri="{BB962C8B-B14F-4D97-AF65-F5344CB8AC3E}">
        <p14:creationId xmlns:p14="http://schemas.microsoft.com/office/powerpoint/2010/main" xmlns="" val="6019041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Petrol or Gasoline Engine</a:t>
            </a:r>
            <a:endParaRPr lang="en-US" dirty="0"/>
          </a:p>
        </p:txBody>
      </p:sp>
      <p:sp>
        <p:nvSpPr>
          <p:cNvPr id="3" name="Content Placeholder 2"/>
          <p:cNvSpPr>
            <a:spLocks noGrp="1"/>
          </p:cNvSpPr>
          <p:nvPr>
            <p:ph idx="1"/>
          </p:nvPr>
        </p:nvSpPr>
        <p:spPr/>
        <p:txBody>
          <a:bodyPr>
            <a:normAutofit lnSpcReduction="10000"/>
          </a:bodyPr>
          <a:lstStyle/>
          <a:p>
            <a:r>
              <a:rPr lang="en-US" dirty="0"/>
              <a:t>A </a:t>
            </a:r>
            <a:r>
              <a:rPr lang="en-US" b="1" dirty="0"/>
              <a:t>petrol engine</a:t>
            </a:r>
            <a:r>
              <a:rPr lang="en-US" dirty="0"/>
              <a:t> </a:t>
            </a:r>
            <a:r>
              <a:rPr lang="en-US" dirty="0" smtClean="0"/>
              <a:t>or</a:t>
            </a:r>
            <a:r>
              <a:rPr lang="en-US" dirty="0"/>
              <a:t> </a:t>
            </a:r>
            <a:r>
              <a:rPr lang="en-US" b="1" dirty="0"/>
              <a:t>gasoline engine</a:t>
            </a:r>
            <a:r>
              <a:rPr lang="en-US" dirty="0"/>
              <a:t> </a:t>
            </a:r>
            <a:r>
              <a:rPr lang="en-US" dirty="0" smtClean="0"/>
              <a:t> </a:t>
            </a:r>
            <a:r>
              <a:rPr lang="en-US" dirty="0"/>
              <a:t>is an </a:t>
            </a:r>
            <a:r>
              <a:rPr lang="en-US" dirty="0">
                <a:hlinkClick r:id="rId2" tooltip="Internal combustion engine"/>
              </a:rPr>
              <a:t>internal combustion engine</a:t>
            </a:r>
            <a:r>
              <a:rPr lang="en-US" dirty="0"/>
              <a:t> with </a:t>
            </a:r>
            <a:r>
              <a:rPr lang="en-US" dirty="0">
                <a:hlinkClick r:id="rId3" tooltip="Spark-ignition engine"/>
              </a:rPr>
              <a:t>spark-ignition</a:t>
            </a:r>
            <a:r>
              <a:rPr lang="en-US" dirty="0"/>
              <a:t>, designed to run on petrol </a:t>
            </a:r>
            <a:r>
              <a:rPr lang="en-US" dirty="0" smtClean="0"/>
              <a:t>and </a:t>
            </a:r>
            <a:r>
              <a:rPr lang="en-US" dirty="0"/>
              <a:t>similar volatile fuels. It was invented in 1876 in Germany by German inventor </a:t>
            </a:r>
            <a:r>
              <a:rPr lang="en-US" dirty="0" err="1">
                <a:hlinkClick r:id="rId4" tooltip="Nicolaus August Otto"/>
              </a:rPr>
              <a:t>Nicolaus</a:t>
            </a:r>
            <a:r>
              <a:rPr lang="en-US" dirty="0">
                <a:hlinkClick r:id="rId4" tooltip="Nicolaus August Otto"/>
              </a:rPr>
              <a:t> August Otto</a:t>
            </a:r>
            <a:r>
              <a:rPr lang="en-US" dirty="0"/>
              <a:t>. In most petrol engines, the fuel and air are usually pre-mixed before compression (although some modern petrol engines now use cylinder-direct petrol injection). The pre-mixing was formerly done in a </a:t>
            </a:r>
            <a:r>
              <a:rPr lang="en-US" dirty="0">
                <a:hlinkClick r:id="rId5" tooltip="Carburetor"/>
              </a:rPr>
              <a:t>carburetor</a:t>
            </a:r>
            <a:r>
              <a:rPr lang="en-US" dirty="0"/>
              <a:t>, but now it is done by electronically controlled </a:t>
            </a:r>
            <a:r>
              <a:rPr lang="en-US" dirty="0">
                <a:hlinkClick r:id="rId6" tooltip="Fuel injection"/>
              </a:rPr>
              <a:t>fuel injection</a:t>
            </a:r>
            <a:r>
              <a:rPr lang="en-US" dirty="0"/>
              <a:t>, except in small engines where the cost/complication of electronics does not justify the added engine </a:t>
            </a:r>
            <a:r>
              <a:rPr lang="en-US" dirty="0" smtClean="0"/>
              <a:t>efficiency.</a:t>
            </a:r>
          </a:p>
          <a:p>
            <a:endParaRPr lang="en-US" dirty="0"/>
          </a:p>
          <a:p>
            <a:endParaRPr lang="en-US" dirty="0"/>
          </a:p>
        </p:txBody>
      </p:sp>
    </p:spTree>
    <p:extLst>
      <p:ext uri="{BB962C8B-B14F-4D97-AF65-F5344CB8AC3E}">
        <p14:creationId xmlns:p14="http://schemas.microsoft.com/office/powerpoint/2010/main" xmlns="" val="373801998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00767" y="978795"/>
            <a:ext cx="6602367" cy="1223492"/>
          </a:xfrm>
          <a:prstGeom prst="rect">
            <a:avLst/>
          </a:prstGeom>
        </p:spPr>
      </p:pic>
      <p:pic>
        <p:nvPicPr>
          <p:cNvPr id="6" name="Picture 5"/>
          <p:cNvPicPr>
            <a:picLocks noChangeAspect="1"/>
          </p:cNvPicPr>
          <p:nvPr/>
        </p:nvPicPr>
        <p:blipFill>
          <a:blip r:embed="rId3"/>
          <a:stretch>
            <a:fillRect/>
          </a:stretch>
        </p:blipFill>
        <p:spPr>
          <a:xfrm>
            <a:off x="1300767" y="2202287"/>
            <a:ext cx="6336405" cy="1841679"/>
          </a:xfrm>
          <a:prstGeom prst="rect">
            <a:avLst/>
          </a:prstGeom>
        </p:spPr>
      </p:pic>
    </p:spTree>
    <p:extLst>
      <p:ext uri="{BB962C8B-B14F-4D97-AF65-F5344CB8AC3E}">
        <p14:creationId xmlns:p14="http://schemas.microsoft.com/office/powerpoint/2010/main" xmlns="" val="388058776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of a petrol engine</a:t>
            </a:r>
            <a:endParaRPr lang="en-US" dirty="0"/>
          </a:p>
        </p:txBody>
      </p:sp>
      <p:pic>
        <p:nvPicPr>
          <p:cNvPr id="6" name="Working of four stroke petrol engine [H.264 480p]_x264">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3878263" y="2557463"/>
            <a:ext cx="4437062" cy="3317875"/>
          </a:xfrm>
        </p:spPr>
      </p:pic>
    </p:spTree>
    <p:extLst>
      <p:ext uri="{BB962C8B-B14F-4D97-AF65-F5344CB8AC3E}">
        <p14:creationId xmlns:p14="http://schemas.microsoft.com/office/powerpoint/2010/main" xmlns="" val="276418658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WORKING OF FOUR-STROKE ENGINE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8514612" y="2813407"/>
            <a:ext cx="2143125" cy="2857500"/>
          </a:xfr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12890" y="2691685"/>
            <a:ext cx="5718220" cy="2979222"/>
          </a:xfrm>
          <a:prstGeom prst="rect">
            <a:avLst/>
          </a:prstGeom>
        </p:spPr>
      </p:pic>
    </p:spTree>
    <p:extLst>
      <p:ext uri="{BB962C8B-B14F-4D97-AF65-F5344CB8AC3E}">
        <p14:creationId xmlns:p14="http://schemas.microsoft.com/office/powerpoint/2010/main" xmlns="" val="112276348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Diesel engine</a:t>
            </a:r>
            <a:endParaRPr lang="en-US" dirty="0"/>
          </a:p>
        </p:txBody>
      </p:sp>
      <p:pic>
        <p:nvPicPr>
          <p:cNvPr id="4" name="Content Placeholder 3"/>
          <p:cNvPicPr>
            <a:picLocks noGrp="1" noChangeAspect="1"/>
          </p:cNvPicPr>
          <p:nvPr>
            <p:ph idx="1"/>
          </p:nvPr>
        </p:nvPicPr>
        <p:blipFill>
          <a:blip r:embed="rId2"/>
          <a:stretch>
            <a:fillRect/>
          </a:stretch>
        </p:blipFill>
        <p:spPr>
          <a:xfrm>
            <a:off x="1468192" y="2614411"/>
            <a:ext cx="9428406" cy="3129566"/>
          </a:xfrm>
          <a:prstGeom prst="rect">
            <a:avLst/>
          </a:prstGeom>
        </p:spPr>
      </p:pic>
    </p:spTree>
    <p:extLst>
      <p:ext uri="{BB962C8B-B14F-4D97-AF65-F5344CB8AC3E}">
        <p14:creationId xmlns:p14="http://schemas.microsoft.com/office/powerpoint/2010/main" xmlns="" val="237934555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of diesel engine </a:t>
            </a:r>
            <a:endParaRPr lang="en-US" dirty="0"/>
          </a:p>
        </p:txBody>
      </p:sp>
      <p:sp>
        <p:nvSpPr>
          <p:cNvPr id="3" name="Content Placeholder 2"/>
          <p:cNvSpPr>
            <a:spLocks noGrp="1"/>
          </p:cNvSpPr>
          <p:nvPr>
            <p:ph idx="1"/>
          </p:nvPr>
        </p:nvSpPr>
        <p:spPr/>
        <p:txBody>
          <a:bodyPr>
            <a:normAutofit fontScale="85000" lnSpcReduction="20000"/>
          </a:bodyPr>
          <a:lstStyle/>
          <a:p>
            <a:r>
              <a:rPr lang="en-US" dirty="0"/>
              <a:t>The diesel internal combustion engine differs from the gasoline powered Otto cycle by using highly compressed hot air to ignite the fuel rather than using a spark plug (</a:t>
            </a:r>
            <a:r>
              <a:rPr lang="en-US" i="1" dirty="0"/>
              <a:t>compression ignition</a:t>
            </a:r>
            <a:r>
              <a:rPr lang="en-US" dirty="0"/>
              <a:t> rather than </a:t>
            </a:r>
            <a:r>
              <a:rPr lang="en-US" i="1" dirty="0"/>
              <a:t>spark ignition</a:t>
            </a:r>
            <a:r>
              <a:rPr lang="en-US" dirty="0"/>
              <a:t>).</a:t>
            </a:r>
          </a:p>
          <a:p>
            <a:r>
              <a:rPr lang="en-US" dirty="0"/>
              <a:t>In the true diesel engine, only air is initially introduced into the combustion chamber. The air is then compressed with a compression ratio typically between 15:1 and 22:1 resulting in 40-bar (4.0 </a:t>
            </a:r>
            <a:r>
              <a:rPr lang="en-US" dirty="0" err="1"/>
              <a:t>MPa</a:t>
            </a:r>
            <a:r>
              <a:rPr lang="en-US" dirty="0"/>
              <a:t>; 580 psi) pressure compared to 8 to 14 bars (0.80 to 1.4 </a:t>
            </a:r>
            <a:r>
              <a:rPr lang="en-US" dirty="0" err="1"/>
              <a:t>MPa</a:t>
            </a:r>
            <a:r>
              <a:rPr lang="en-US" dirty="0"/>
              <a:t>; 120 to 200 psi) in the petrol engine. This high compression heats the air to 550 °C (1,022 °F). At about the top of the compression stroke, fuel is injected directly into the compressed air in the combustion chamber. This may be into a (typically </a:t>
            </a:r>
            <a:r>
              <a:rPr lang="en-US" dirty="0" err="1"/>
              <a:t>toroidal</a:t>
            </a:r>
            <a:r>
              <a:rPr lang="en-US" dirty="0"/>
              <a:t>) void in the top of the piston or a </a:t>
            </a:r>
            <a:r>
              <a:rPr lang="en-US" i="1" dirty="0"/>
              <a:t>pre-chamber</a:t>
            </a:r>
            <a:r>
              <a:rPr lang="en-US" dirty="0"/>
              <a:t> depending upon the design of the engine. The fuel injector ensures that the fuel is broken down into small droplets, and that the fuel is distributed </a:t>
            </a:r>
            <a:r>
              <a:rPr lang="en-US" dirty="0" smtClean="0"/>
              <a:t>evenly</a:t>
            </a:r>
            <a:r>
              <a:rPr lang="en-US" dirty="0"/>
              <a:t> </a:t>
            </a:r>
          </a:p>
          <a:p>
            <a:endParaRPr lang="en-US" dirty="0"/>
          </a:p>
        </p:txBody>
      </p:sp>
    </p:spTree>
    <p:extLst>
      <p:ext uri="{BB962C8B-B14F-4D97-AF65-F5344CB8AC3E}">
        <p14:creationId xmlns:p14="http://schemas.microsoft.com/office/powerpoint/2010/main" xmlns="" val="76774338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888642"/>
            <a:ext cx="9601196" cy="4987226"/>
          </a:xfrm>
        </p:spPr>
        <p:txBody>
          <a:bodyPr>
            <a:normAutofit fontScale="92500" lnSpcReduction="10000"/>
          </a:bodyPr>
          <a:lstStyle/>
          <a:p>
            <a:r>
              <a:rPr lang="en-US" dirty="0"/>
              <a:t>. The heat of the compressed air vaporizes fuel from the surface of the droplets. The </a:t>
            </a:r>
            <a:r>
              <a:rPr lang="en-US" dirty="0" err="1"/>
              <a:t>vapour</a:t>
            </a:r>
            <a:r>
              <a:rPr lang="en-US" dirty="0"/>
              <a:t> is then ignited by the heat from the compressed air in the combustion chamber, the droplets continue to </a:t>
            </a:r>
            <a:r>
              <a:rPr lang="en-US" dirty="0" err="1"/>
              <a:t>vaporise</a:t>
            </a:r>
            <a:r>
              <a:rPr lang="en-US" dirty="0"/>
              <a:t> from their surfaces and burn, getting smaller, until all the fuel in the droplets has been burnt. The start of </a:t>
            </a:r>
            <a:r>
              <a:rPr lang="en-US" dirty="0" err="1"/>
              <a:t>vaporisation</a:t>
            </a:r>
            <a:r>
              <a:rPr lang="en-US" dirty="0"/>
              <a:t> causes a delay period during ignition and the characteristic diesel knocking sound as the </a:t>
            </a:r>
            <a:r>
              <a:rPr lang="en-US" dirty="0" err="1"/>
              <a:t>vapour</a:t>
            </a:r>
            <a:r>
              <a:rPr lang="en-US" dirty="0"/>
              <a:t> reaches ignition temperature and causes an abrupt increase in pressure above the piston. The rapid expansion of combustion gases then drives the piston downward, supplying power to the crankshaft.</a:t>
            </a:r>
            <a:r>
              <a:rPr lang="en-US" baseline="30000" dirty="0">
                <a:hlinkClick r:id="rId2"/>
              </a:rPr>
              <a:t>[24]</a:t>
            </a:r>
            <a:endParaRPr lang="en-US" dirty="0"/>
          </a:p>
          <a:p>
            <a:r>
              <a:rPr lang="en-US" dirty="0"/>
              <a:t>As well as the high level of compression allowing combustion to take place without a separate ignition system, a high </a:t>
            </a:r>
            <a:r>
              <a:rPr lang="en-US" dirty="0">
                <a:hlinkClick r:id="rId3" tooltip="Compression ratio"/>
              </a:rPr>
              <a:t>compression ratio</a:t>
            </a:r>
            <a:r>
              <a:rPr lang="en-US" dirty="0"/>
              <a:t> greatly increases the engine's efficiency. Increasing the compression ratio in a spark-ignition engine where fuel and air are mixed before entry to the cylinder is limited by the need to prevent damaging </a:t>
            </a:r>
            <a:r>
              <a:rPr lang="en-US" dirty="0">
                <a:hlinkClick r:id="rId4" tooltip="Pre-ignition"/>
              </a:rPr>
              <a:t>pre-ignition</a:t>
            </a:r>
            <a:r>
              <a:rPr lang="en-US" dirty="0"/>
              <a:t>. Since only air is compressed in a diesel engine, and fuel is not introduced into the cylinder until shortly before top dead </a:t>
            </a:r>
            <a:r>
              <a:rPr lang="en-US" dirty="0" err="1"/>
              <a:t>centre</a:t>
            </a:r>
            <a:r>
              <a:rPr lang="en-US" dirty="0"/>
              <a:t> (</a:t>
            </a:r>
            <a:r>
              <a:rPr lang="en-US" dirty="0">
                <a:hlinkClick r:id="rId5" tooltip="Top Dead Center"/>
              </a:rPr>
              <a:t>TDC</a:t>
            </a:r>
            <a:r>
              <a:rPr lang="en-US" dirty="0"/>
              <a:t>), premature detonation is not an issue and compression ratios are much higher.</a:t>
            </a:r>
          </a:p>
          <a:p>
            <a:endParaRPr lang="en-US" dirty="0"/>
          </a:p>
        </p:txBody>
      </p:sp>
    </p:spTree>
    <p:extLst>
      <p:ext uri="{BB962C8B-B14F-4D97-AF65-F5344CB8AC3E}">
        <p14:creationId xmlns:p14="http://schemas.microsoft.com/office/powerpoint/2010/main" xmlns="" val="336964661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Gas engine</a:t>
            </a:r>
            <a:endParaRPr lang="en-US" dirty="0"/>
          </a:p>
        </p:txBody>
      </p:sp>
      <p:pic>
        <p:nvPicPr>
          <p:cNvPr id="4" name="Content Placeholder 3"/>
          <p:cNvPicPr>
            <a:picLocks noGrp="1" noChangeAspect="1"/>
          </p:cNvPicPr>
          <p:nvPr>
            <p:ph idx="1"/>
          </p:nvPr>
        </p:nvPicPr>
        <p:blipFill>
          <a:blip r:embed="rId2"/>
          <a:stretch>
            <a:fillRect/>
          </a:stretch>
        </p:blipFill>
        <p:spPr>
          <a:xfrm>
            <a:off x="1907145" y="2562897"/>
            <a:ext cx="8989453" cy="3168202"/>
          </a:xfrm>
          <a:prstGeom prst="rect">
            <a:avLst/>
          </a:prstGeom>
        </p:spPr>
      </p:pic>
    </p:spTree>
    <p:extLst>
      <p:ext uri="{BB962C8B-B14F-4D97-AF65-F5344CB8AC3E}">
        <p14:creationId xmlns:p14="http://schemas.microsoft.com/office/powerpoint/2010/main" xmlns="" val="347143395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of Ignition</a:t>
            </a:r>
            <a:endParaRPr lang="en-US" dirty="0"/>
          </a:p>
        </p:txBody>
      </p:sp>
      <p:sp>
        <p:nvSpPr>
          <p:cNvPr id="3" name="Content Placeholder 2"/>
          <p:cNvSpPr>
            <a:spLocks noGrp="1"/>
          </p:cNvSpPr>
          <p:nvPr>
            <p:ph idx="1"/>
          </p:nvPr>
        </p:nvSpPr>
        <p:spPr/>
        <p:txBody>
          <a:bodyPr>
            <a:noAutofit/>
          </a:bodyPr>
          <a:lstStyle/>
          <a:p>
            <a:r>
              <a:rPr lang="en-US" sz="1600" dirty="0"/>
              <a:t>(a) Spark Ignition (SI) </a:t>
            </a:r>
          </a:p>
          <a:p>
            <a:r>
              <a:rPr lang="en-US" sz="1600" dirty="0"/>
              <a:t>An SI engine starts the combustion process in each cycle by use of a spark plug. The spark plug gives a high voltage </a:t>
            </a:r>
          </a:p>
          <a:p>
            <a:r>
              <a:rPr lang="en-US" sz="1600" dirty="0"/>
              <a:t>electrical discharge between two electrodes, which ignites the air fuel mixture in the combustion chamber surrounding </a:t>
            </a:r>
          </a:p>
          <a:p>
            <a:r>
              <a:rPr lang="en-US" sz="1600" dirty="0"/>
              <a:t>the plug. In early engine development, before the inventor of electric spark plug, many forms of torch holes were used </a:t>
            </a:r>
          </a:p>
          <a:p>
            <a:r>
              <a:rPr lang="en-US" sz="1600" dirty="0"/>
              <a:t>to initiate combustion from an external flame. </a:t>
            </a:r>
          </a:p>
          <a:p>
            <a:r>
              <a:rPr lang="en-US" sz="1600" dirty="0"/>
              <a:t>(b) Compression Ignition (CI) </a:t>
            </a:r>
          </a:p>
          <a:p>
            <a:r>
              <a:rPr lang="en-US" sz="1600" dirty="0"/>
              <a:t>The combustion process in a CI engine starts when the air-fuel mixture self-ignites due to high temperature in the </a:t>
            </a:r>
          </a:p>
          <a:p>
            <a:r>
              <a:rPr lang="en-US" sz="1600" dirty="0"/>
              <a:t>combustion chamber caused by high compression. </a:t>
            </a:r>
          </a:p>
        </p:txBody>
      </p:sp>
    </p:spTree>
    <p:extLst>
      <p:ext uri="{BB962C8B-B14F-4D97-AF65-F5344CB8AC3E}">
        <p14:creationId xmlns:p14="http://schemas.microsoft.com/office/powerpoint/2010/main" xmlns="" val="281988594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927463"/>
            <a:ext cx="9601196" cy="4948405"/>
          </a:xfrm>
        </p:spPr>
        <p:txBody>
          <a:bodyPr/>
          <a:lstStyle/>
          <a:p>
            <a:r>
              <a:rPr lang="en-US" dirty="0" smtClean="0"/>
              <a:t>PREPARED BY</a:t>
            </a:r>
            <a:r>
              <a:rPr lang="en-US" dirty="0" smtClean="0"/>
              <a:t>:-</a:t>
            </a:r>
          </a:p>
          <a:p>
            <a:pPr>
              <a:buNone/>
            </a:pPr>
            <a:r>
              <a:rPr lang="en-US" dirty="0" smtClean="0"/>
              <a:t>1. </a:t>
            </a:r>
            <a:r>
              <a:rPr lang="en-US" dirty="0" err="1" smtClean="0"/>
              <a:t>Mistry</a:t>
            </a:r>
            <a:r>
              <a:rPr lang="en-US" dirty="0" smtClean="0"/>
              <a:t> </a:t>
            </a:r>
            <a:r>
              <a:rPr lang="en-US" dirty="0" err="1" smtClean="0"/>
              <a:t>Paras.Y</a:t>
            </a:r>
            <a:endParaRPr lang="en-US" dirty="0" smtClean="0"/>
          </a:p>
          <a:p>
            <a:pPr>
              <a:buNone/>
            </a:pPr>
            <a:r>
              <a:rPr lang="en-US" dirty="0" smtClean="0"/>
              <a:t>2 </a:t>
            </a:r>
            <a:r>
              <a:rPr lang="en-US" dirty="0" err="1" smtClean="0"/>
              <a:t>Arniya</a:t>
            </a:r>
            <a:r>
              <a:rPr lang="en-US" dirty="0" smtClean="0"/>
              <a:t> </a:t>
            </a:r>
            <a:r>
              <a:rPr lang="en-US" dirty="0" err="1" smtClean="0"/>
              <a:t>Dharmesh</a:t>
            </a:r>
            <a:r>
              <a:rPr lang="en-US" dirty="0" smtClean="0"/>
              <a:t>. </a:t>
            </a:r>
            <a:r>
              <a:rPr lang="en-US" dirty="0" smtClean="0"/>
              <a:t>N</a:t>
            </a:r>
          </a:p>
          <a:p>
            <a:pPr>
              <a:buNone/>
            </a:pPr>
            <a:r>
              <a:rPr lang="en-US" dirty="0" smtClean="0"/>
              <a:t>3 </a:t>
            </a:r>
            <a:r>
              <a:rPr lang="en-US" dirty="0" err="1" smtClean="0"/>
              <a:t>Jani</a:t>
            </a:r>
            <a:r>
              <a:rPr lang="en-US" dirty="0" smtClean="0"/>
              <a:t> </a:t>
            </a:r>
            <a:r>
              <a:rPr lang="en-US" dirty="0" err="1" smtClean="0"/>
              <a:t>Devyani</a:t>
            </a:r>
            <a:r>
              <a:rPr lang="en-US" dirty="0" smtClean="0"/>
              <a:t> .N</a:t>
            </a:r>
          </a:p>
          <a:p>
            <a:pPr>
              <a:buNone/>
            </a:pPr>
            <a:r>
              <a:rPr lang="en-US" dirty="0" smtClean="0"/>
              <a:t>4 </a:t>
            </a:r>
            <a:r>
              <a:rPr lang="en-US" dirty="0" err="1" smtClean="0"/>
              <a:t>Katba</a:t>
            </a:r>
            <a:r>
              <a:rPr lang="en-US" dirty="0" smtClean="0"/>
              <a:t> </a:t>
            </a:r>
            <a:r>
              <a:rPr lang="en-US" dirty="0" err="1" smtClean="0"/>
              <a:t>Vaishal</a:t>
            </a:r>
            <a:r>
              <a:rPr lang="en-US" dirty="0" smtClean="0"/>
              <a:t> .R</a:t>
            </a:r>
          </a:p>
          <a:p>
            <a:pPr>
              <a:buNone/>
            </a:pPr>
            <a:r>
              <a:rPr lang="en-US" dirty="0" smtClean="0"/>
              <a:t>5 </a:t>
            </a:r>
            <a:r>
              <a:rPr lang="en-US" dirty="0" err="1" smtClean="0"/>
              <a:t>Pithwa</a:t>
            </a:r>
            <a:r>
              <a:rPr lang="en-US" dirty="0" smtClean="0"/>
              <a:t> </a:t>
            </a:r>
            <a:r>
              <a:rPr lang="en-US" dirty="0" err="1" smtClean="0"/>
              <a:t>Krupa</a:t>
            </a:r>
            <a:r>
              <a:rPr lang="en-US" dirty="0" smtClean="0"/>
              <a:t>. B</a:t>
            </a:r>
          </a:p>
          <a:p>
            <a:pPr>
              <a:buFont typeface="Arial" pitchFamily="34" charset="0"/>
              <a:buChar char="•"/>
            </a:pPr>
            <a:r>
              <a:rPr lang="en-US" dirty="0" smtClean="0"/>
              <a:t>Guided By:-</a:t>
            </a:r>
          </a:p>
          <a:p>
            <a:pPr>
              <a:buNone/>
            </a:pPr>
            <a:r>
              <a:rPr lang="en-US" dirty="0" smtClean="0"/>
              <a:t> </a:t>
            </a:r>
            <a:r>
              <a:rPr lang="en-US" dirty="0" smtClean="0"/>
              <a:t>        </a:t>
            </a:r>
            <a:r>
              <a:rPr lang="en-US" dirty="0" err="1" smtClean="0"/>
              <a:t>Mukesh</a:t>
            </a:r>
            <a:r>
              <a:rPr lang="en-US" dirty="0" smtClean="0"/>
              <a:t> </a:t>
            </a:r>
            <a:r>
              <a:rPr lang="en-US" dirty="0" err="1" smtClean="0"/>
              <a:t>Keshwani</a:t>
            </a:r>
            <a:endParaRPr lang="en-US" dirty="0" smtClean="0"/>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Method of fuel input for spark ignition engines </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a:t>
            </a:r>
            <a:r>
              <a:rPr lang="en-US" dirty="0"/>
              <a:t>a) Carbureted: A device for mixing air and fuel to facilitate the combustion process </a:t>
            </a:r>
          </a:p>
          <a:p>
            <a:r>
              <a:rPr lang="en-US" dirty="0"/>
              <a:t>(b) Multipoint port fuel injection: One or more injectors at each cylinder intake. </a:t>
            </a:r>
          </a:p>
          <a:p>
            <a:r>
              <a:rPr lang="en-US" dirty="0"/>
              <a:t>(c) Throttle body fuel injection: Injectors upstream in intake manifold. </a:t>
            </a:r>
          </a:p>
          <a:p>
            <a:r>
              <a:rPr lang="en-US" dirty="0"/>
              <a:t>(d) Gasoline direct injection: Injectors mounted in combustion chambers with injection directly into cylinders.</a:t>
            </a:r>
          </a:p>
        </p:txBody>
      </p:sp>
    </p:spTree>
    <p:extLst>
      <p:ext uri="{BB962C8B-B14F-4D97-AF65-F5344CB8AC3E}">
        <p14:creationId xmlns:p14="http://schemas.microsoft.com/office/powerpoint/2010/main" xmlns="" val="220970772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Method of fuel input for compression ignition engines </a:t>
            </a:r>
            <a:br>
              <a:rPr lang="en-US" dirty="0"/>
            </a:br>
            <a:endParaRPr lang="en-US" dirty="0"/>
          </a:p>
        </p:txBody>
      </p:sp>
      <p:sp>
        <p:nvSpPr>
          <p:cNvPr id="3" name="Content Placeholder 2"/>
          <p:cNvSpPr>
            <a:spLocks noGrp="1"/>
          </p:cNvSpPr>
          <p:nvPr>
            <p:ph idx="1"/>
          </p:nvPr>
        </p:nvSpPr>
        <p:spPr/>
        <p:txBody>
          <a:bodyPr/>
          <a:lstStyle/>
          <a:p>
            <a:r>
              <a:rPr lang="en-US" dirty="0" smtClean="0"/>
              <a:t>(</a:t>
            </a:r>
            <a:r>
              <a:rPr lang="en-US" dirty="0"/>
              <a:t>a) Direct injection: Fuel injected into main combustion chamber. </a:t>
            </a:r>
          </a:p>
          <a:p>
            <a:r>
              <a:rPr lang="en-US" dirty="0"/>
              <a:t>(b) Indirect injection: Fuel injected into secondary combustion chamber. </a:t>
            </a:r>
          </a:p>
          <a:p>
            <a:r>
              <a:rPr lang="en-US" dirty="0"/>
              <a:t>(c) Homogeneous charge compression ignition: Some fuel added during intake stroke.</a:t>
            </a: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05330" y="4216400"/>
            <a:ext cx="3543567" cy="1659468"/>
          </a:xfrm>
          <a:prstGeom prst="rect">
            <a:avLst/>
          </a:prstGeom>
        </p:spPr>
      </p:pic>
    </p:spTree>
    <p:extLst>
      <p:ext uri="{BB962C8B-B14F-4D97-AF65-F5344CB8AC3E}">
        <p14:creationId xmlns:p14="http://schemas.microsoft.com/office/powerpoint/2010/main" xmlns="" val="84686247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Position </a:t>
            </a:r>
            <a:r>
              <a:rPr lang="en-US" dirty="0"/>
              <a:t>and number of cylinders of reciprocating engines </a:t>
            </a:r>
          </a:p>
        </p:txBody>
      </p:sp>
      <p:sp>
        <p:nvSpPr>
          <p:cNvPr id="3" name="Content Placeholder 2"/>
          <p:cNvSpPr>
            <a:spLocks noGrp="1"/>
          </p:cNvSpPr>
          <p:nvPr>
            <p:ph idx="1"/>
          </p:nvPr>
        </p:nvSpPr>
        <p:spPr/>
        <p:txBody>
          <a:bodyPr>
            <a:normAutofit/>
          </a:bodyPr>
          <a:lstStyle/>
          <a:p>
            <a:r>
              <a:rPr lang="en-US" dirty="0" smtClean="0">
                <a:latin typeface="Andalus" panose="02020603050405020304" pitchFamily="18" charset="-78"/>
                <a:cs typeface="Andalus" panose="02020603050405020304" pitchFamily="18" charset="-78"/>
              </a:rPr>
              <a:t>A) </a:t>
            </a:r>
            <a:r>
              <a:rPr lang="en-US" dirty="0">
                <a:latin typeface="Andalus" panose="02020603050405020304" pitchFamily="18" charset="-78"/>
                <a:cs typeface="Andalus" panose="02020603050405020304" pitchFamily="18" charset="-78"/>
              </a:rPr>
              <a:t>Single Cylinder: Engine has one cylinder and piston connected to the crankshaft. </a:t>
            </a:r>
          </a:p>
          <a:p>
            <a:r>
              <a:rPr lang="en-US" dirty="0" smtClean="0">
                <a:latin typeface="Andalus" panose="02020603050405020304" pitchFamily="18" charset="-78"/>
                <a:cs typeface="Andalus" panose="02020603050405020304" pitchFamily="18" charset="-78"/>
              </a:rPr>
              <a:t>B) </a:t>
            </a:r>
            <a:r>
              <a:rPr lang="en-US" dirty="0">
                <a:latin typeface="Andalus" panose="02020603050405020304" pitchFamily="18" charset="-78"/>
                <a:cs typeface="Andalus" panose="02020603050405020304" pitchFamily="18" charset="-78"/>
              </a:rPr>
              <a:t>In-Line: Cylinders are positioned in a straight line, one behind the other along the length of the </a:t>
            </a:r>
            <a:r>
              <a:rPr lang="en-US" dirty="0" smtClean="0">
                <a:latin typeface="Andalus" panose="02020603050405020304" pitchFamily="18" charset="-78"/>
                <a:cs typeface="Andalus" panose="02020603050405020304" pitchFamily="18" charset="-78"/>
              </a:rPr>
              <a:t>crankshaft</a:t>
            </a:r>
            <a:r>
              <a:rPr lang="en-US" dirty="0">
                <a:latin typeface="Andalus" panose="02020603050405020304" pitchFamily="18" charset="-78"/>
                <a:cs typeface="Andalus" panose="02020603050405020304" pitchFamily="18" charset="-78"/>
              </a:rPr>
              <a:t>. They can consist of 2 to 11 cylinders or possibly more. In-line four-cylinder engines are </a:t>
            </a:r>
            <a:r>
              <a:rPr lang="en-US" dirty="0" smtClean="0">
                <a:latin typeface="Andalus" panose="02020603050405020304" pitchFamily="18" charset="-78"/>
                <a:cs typeface="Andalus" panose="02020603050405020304" pitchFamily="18" charset="-78"/>
              </a:rPr>
              <a:t>very </a:t>
            </a:r>
            <a:r>
              <a:rPr lang="en-US" dirty="0">
                <a:latin typeface="Andalus" panose="02020603050405020304" pitchFamily="18" charset="-78"/>
                <a:cs typeface="Andalus" panose="02020603050405020304" pitchFamily="18" charset="-78"/>
              </a:rPr>
              <a:t>common for automobile and other applications. In-line six and eight cylinders are historically </a:t>
            </a:r>
            <a:r>
              <a:rPr lang="en-US" dirty="0" smtClean="0">
                <a:latin typeface="Andalus" panose="02020603050405020304" pitchFamily="18" charset="-78"/>
                <a:cs typeface="Andalus" panose="02020603050405020304" pitchFamily="18" charset="-78"/>
              </a:rPr>
              <a:t>common </a:t>
            </a:r>
            <a:r>
              <a:rPr lang="en-US" dirty="0">
                <a:latin typeface="Andalus" panose="02020603050405020304" pitchFamily="18" charset="-78"/>
                <a:cs typeface="Andalus" panose="02020603050405020304" pitchFamily="18" charset="-78"/>
              </a:rPr>
              <a:t>automobile engines In-line engines are sometimes called Straight (e.g., straight six or </a:t>
            </a:r>
            <a:r>
              <a:rPr lang="en-US" dirty="0" smtClean="0">
                <a:latin typeface="Andalus" panose="02020603050405020304" pitchFamily="18" charset="-78"/>
                <a:cs typeface="Andalus" panose="02020603050405020304" pitchFamily="18" charset="-78"/>
              </a:rPr>
              <a:t>straight </a:t>
            </a:r>
            <a:r>
              <a:rPr lang="en-US" dirty="0">
                <a:latin typeface="Andalus" panose="02020603050405020304" pitchFamily="18" charset="-78"/>
                <a:cs typeface="Andalus" panose="02020603050405020304" pitchFamily="18" charset="-78"/>
              </a:rPr>
              <a:t>eight).</a:t>
            </a:r>
          </a:p>
        </p:txBody>
      </p:sp>
    </p:spTree>
    <p:extLst>
      <p:ext uri="{BB962C8B-B14F-4D97-AF65-F5344CB8AC3E}">
        <p14:creationId xmlns:p14="http://schemas.microsoft.com/office/powerpoint/2010/main" xmlns="" val="284473324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295401" y="953037"/>
            <a:ext cx="9601196" cy="4922831"/>
          </a:xfrm>
        </p:spPr>
        <p:txBody>
          <a:bodyPr>
            <a:normAutofit/>
          </a:bodyPr>
          <a:lstStyle/>
          <a:p>
            <a:r>
              <a:rPr lang="en-US" dirty="0" smtClean="0"/>
              <a:t>C) V </a:t>
            </a:r>
            <a:r>
              <a:rPr lang="en-US" dirty="0"/>
              <a:t>Engine: Two banks of cylinders at an angle with each other along a single crankshaft, allowing </a:t>
            </a:r>
            <a:r>
              <a:rPr lang="en-US" dirty="0" smtClean="0"/>
              <a:t>for </a:t>
            </a:r>
            <a:r>
              <a:rPr lang="en-US" dirty="0"/>
              <a:t>a shorter engine block</a:t>
            </a:r>
            <a:r>
              <a:rPr lang="en-US" dirty="0" smtClean="0"/>
              <a:t>.</a:t>
            </a:r>
          </a:p>
          <a:p>
            <a:r>
              <a:rPr lang="en-US" dirty="0"/>
              <a:t>D) d. Opposed Cylinder Engine: Two banks of cylinders opposite to each other on a single </a:t>
            </a:r>
            <a:r>
              <a:rPr lang="en-US" dirty="0" smtClean="0"/>
              <a:t>crankshaft.</a:t>
            </a:r>
          </a:p>
          <a:p>
            <a:r>
              <a:rPr lang="en-US" dirty="0" smtClean="0"/>
              <a:t>E) </a:t>
            </a:r>
            <a:r>
              <a:rPr lang="en-US" dirty="0"/>
              <a:t>W engine: Engines of two different cylinder arrangements have been classified as W engines in the </a:t>
            </a:r>
            <a:r>
              <a:rPr lang="en-US" dirty="0" smtClean="0"/>
              <a:t>technical </a:t>
            </a:r>
            <a:r>
              <a:rPr lang="en-US" dirty="0"/>
              <a:t>literature. One type is the same as a V engine except with three banks of cylinders on the </a:t>
            </a:r>
            <a:r>
              <a:rPr lang="en-US" dirty="0" smtClean="0"/>
              <a:t>same </a:t>
            </a:r>
            <a:r>
              <a:rPr lang="en-US" dirty="0"/>
              <a:t>crankshaft.</a:t>
            </a:r>
          </a:p>
        </p:txBody>
      </p:sp>
    </p:spTree>
    <p:extLst>
      <p:ext uri="{BB962C8B-B14F-4D97-AF65-F5344CB8AC3E}">
        <p14:creationId xmlns:p14="http://schemas.microsoft.com/office/powerpoint/2010/main" xmlns="" val="208261880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785611"/>
            <a:ext cx="9601196" cy="5090257"/>
          </a:xfrm>
        </p:spPr>
        <p:txBody>
          <a:bodyPr>
            <a:normAutofit/>
          </a:bodyPr>
          <a:lstStyle/>
          <a:p>
            <a:r>
              <a:rPr lang="en-US" dirty="0" smtClean="0"/>
              <a:t>F) </a:t>
            </a:r>
            <a:r>
              <a:rPr lang="en-US" dirty="0"/>
              <a:t>Opposed piston engine: Two pistons in each cylinder with the combustion chamber in the center </a:t>
            </a:r>
            <a:r>
              <a:rPr lang="en-US" dirty="0" smtClean="0"/>
              <a:t>between </a:t>
            </a:r>
            <a:r>
              <a:rPr lang="en-US" dirty="0"/>
              <a:t>the pistons. A single combustion process causes two power strokes at the same time, with </a:t>
            </a:r>
            <a:r>
              <a:rPr lang="en-US" dirty="0" smtClean="0"/>
              <a:t>each </a:t>
            </a:r>
            <a:r>
              <a:rPr lang="en-US" dirty="0"/>
              <a:t>piston being pushed away from the center and delivering power to a separate crankshaft at </a:t>
            </a:r>
            <a:r>
              <a:rPr lang="en-US" dirty="0" smtClean="0"/>
              <a:t>each </a:t>
            </a:r>
            <a:r>
              <a:rPr lang="en-US" dirty="0"/>
              <a:t>end of the </a:t>
            </a:r>
            <a:r>
              <a:rPr lang="en-US" dirty="0" smtClean="0"/>
              <a:t>cylinder</a:t>
            </a:r>
          </a:p>
          <a:p>
            <a:r>
              <a:rPr lang="en-US" dirty="0" smtClean="0"/>
              <a:t>G) </a:t>
            </a:r>
            <a:r>
              <a:rPr lang="en-US" dirty="0"/>
              <a:t>Radial engine: Engines with pistons positioned in a circular plane around a circular crankshaft. The </a:t>
            </a:r>
            <a:r>
              <a:rPr lang="en-US" dirty="0" smtClean="0"/>
              <a:t>connecting </a:t>
            </a:r>
            <a:r>
              <a:rPr lang="en-US" dirty="0"/>
              <a:t>rods of the piston are connected to a master rod, which in turn, is connected to the </a:t>
            </a:r>
            <a:r>
              <a:rPr lang="en-US" dirty="0" smtClean="0"/>
              <a:t>crankshaft</a:t>
            </a:r>
            <a:r>
              <a:rPr lang="en-US" dirty="0"/>
              <a:t>.</a:t>
            </a:r>
          </a:p>
        </p:txBody>
      </p:sp>
    </p:spTree>
    <p:extLst>
      <p:ext uri="{BB962C8B-B14F-4D97-AF65-F5344CB8AC3E}">
        <p14:creationId xmlns:p14="http://schemas.microsoft.com/office/powerpoint/2010/main" xmlns="" val="250638352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Valve Location </a:t>
            </a:r>
            <a:endParaRPr lang="en-US" dirty="0"/>
          </a:p>
        </p:txBody>
      </p:sp>
      <p:sp>
        <p:nvSpPr>
          <p:cNvPr id="3" name="Content Placeholder 2"/>
          <p:cNvSpPr>
            <a:spLocks noGrp="1"/>
          </p:cNvSpPr>
          <p:nvPr>
            <p:ph idx="1"/>
          </p:nvPr>
        </p:nvSpPr>
        <p:spPr/>
        <p:txBody>
          <a:bodyPr>
            <a:normAutofit fontScale="92500" lnSpcReduction="10000"/>
          </a:bodyPr>
          <a:lstStyle/>
          <a:p>
            <a:r>
              <a:rPr lang="en-US" dirty="0"/>
              <a:t>a. Valves in head (Overhead valve), also called I Head engine. </a:t>
            </a:r>
          </a:p>
          <a:p>
            <a:r>
              <a:rPr lang="en-US" dirty="0"/>
              <a:t>b. Valves in block (flat head), also called L Head engine. Some historic engines with valves in block had the </a:t>
            </a:r>
          </a:p>
          <a:p>
            <a:r>
              <a:rPr lang="en-US" dirty="0"/>
              <a:t>intake valve on one side of the cylinder and the exhaust valve on the other side. These were called T Head </a:t>
            </a:r>
          </a:p>
          <a:p>
            <a:r>
              <a:rPr lang="en-US" dirty="0"/>
              <a:t>engines. </a:t>
            </a:r>
          </a:p>
          <a:p>
            <a:r>
              <a:rPr lang="en-US" dirty="0"/>
              <a:t>c. One valve in head (usually intake) and one in block, also called F Head Engine; this is much less common. </a:t>
            </a:r>
          </a:p>
        </p:txBody>
      </p:sp>
    </p:spTree>
    <p:extLst>
      <p:ext uri="{BB962C8B-B14F-4D97-AF65-F5344CB8AC3E}">
        <p14:creationId xmlns:p14="http://schemas.microsoft.com/office/powerpoint/2010/main" xmlns="" val="65797069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basis of Air intake </a:t>
            </a:r>
            <a:endParaRPr lang="en-US" dirty="0"/>
          </a:p>
        </p:txBody>
      </p:sp>
      <p:sp>
        <p:nvSpPr>
          <p:cNvPr id="3" name="Content Placeholder 2"/>
          <p:cNvSpPr>
            <a:spLocks noGrp="1"/>
          </p:cNvSpPr>
          <p:nvPr>
            <p:ph idx="1"/>
          </p:nvPr>
        </p:nvSpPr>
        <p:spPr/>
        <p:txBody>
          <a:bodyPr>
            <a:normAutofit fontScale="70000" lnSpcReduction="20000"/>
          </a:bodyPr>
          <a:lstStyle/>
          <a:p>
            <a:r>
              <a:rPr lang="en-US" dirty="0"/>
              <a:t>Air Intake Process </a:t>
            </a:r>
          </a:p>
          <a:p>
            <a:r>
              <a:rPr lang="en-US" dirty="0"/>
              <a:t>(a) Naturally Aspirated: No intake air pressure boosts system. </a:t>
            </a:r>
          </a:p>
          <a:p>
            <a:r>
              <a:rPr lang="en-US" dirty="0"/>
              <a:t>(b) Super charged: Intake air pressure increased with the compressor driven off of the engine crankshaft. </a:t>
            </a:r>
          </a:p>
          <a:p>
            <a:r>
              <a:rPr lang="en-US" dirty="0"/>
              <a:t>(c) Turbo charged: Intake air pressure increased with the turbine compressor driven by the engine exhaust gases. </a:t>
            </a:r>
          </a:p>
          <a:p>
            <a:r>
              <a:rPr lang="en-US" dirty="0"/>
              <a:t>(d) Crankcase compressed: Two-stroke cycle engine which uses the crankcase as the intake air compressor. Limited </a:t>
            </a:r>
          </a:p>
          <a:p>
            <a:r>
              <a:rPr lang="en-US" dirty="0"/>
              <a:t>development work has also been done on design and construction of four-stroke cycle engines with crank case </a:t>
            </a:r>
          </a:p>
          <a:p>
            <a:r>
              <a:rPr lang="en-US" dirty="0"/>
              <a:t>compression. </a:t>
            </a:r>
          </a:p>
        </p:txBody>
      </p:sp>
    </p:spTree>
    <p:extLst>
      <p:ext uri="{BB962C8B-B14F-4D97-AF65-F5344CB8AC3E}">
        <p14:creationId xmlns:p14="http://schemas.microsoft.com/office/powerpoint/2010/main" xmlns="" val="122899211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1094704"/>
            <a:ext cx="9601196" cy="4781164"/>
          </a:xfrm>
        </p:spPr>
        <p:txBody>
          <a:bodyPr/>
          <a:lstStyle/>
          <a:p>
            <a:r>
              <a:rPr lang="en-US" dirty="0"/>
              <a:t>10. Application </a:t>
            </a:r>
          </a:p>
          <a:p>
            <a:r>
              <a:rPr lang="en-US" dirty="0"/>
              <a:t>(a) Automobile, Locomotive, Stationery, Marine, Aircraft, Small, Portable, chain saw, model airplane. </a:t>
            </a:r>
          </a:p>
          <a:p>
            <a:r>
              <a:rPr lang="en-US" dirty="0"/>
              <a:t>11. Type of cooling </a:t>
            </a:r>
          </a:p>
          <a:p>
            <a:r>
              <a:rPr lang="en-US" dirty="0"/>
              <a:t>(a) Air cooled </a:t>
            </a:r>
          </a:p>
          <a:p>
            <a:r>
              <a:rPr lang="en-US" dirty="0"/>
              <a:t>(b) Liquid cooled, Water-cooled. </a:t>
            </a:r>
          </a:p>
        </p:txBody>
      </p:sp>
    </p:spTree>
    <p:extLst>
      <p:ext uri="{BB962C8B-B14F-4D97-AF65-F5344CB8AC3E}">
        <p14:creationId xmlns:p14="http://schemas.microsoft.com/office/powerpoint/2010/main" xmlns="" val="397005390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FOUR-STROKE ENGINE ?</a:t>
            </a:r>
            <a:endParaRPr lang="en-US" dirty="0"/>
          </a:p>
        </p:txBody>
      </p:sp>
      <p:sp>
        <p:nvSpPr>
          <p:cNvPr id="3" name="Content Placeholder 2"/>
          <p:cNvSpPr>
            <a:spLocks noGrp="1"/>
          </p:cNvSpPr>
          <p:nvPr>
            <p:ph idx="1"/>
          </p:nvPr>
        </p:nvSpPr>
        <p:spPr/>
        <p:txBody>
          <a:bodyPr>
            <a:normAutofit lnSpcReduction="10000"/>
          </a:bodyPr>
          <a:lstStyle/>
          <a:p>
            <a:r>
              <a:rPr lang="en-US" dirty="0"/>
              <a:t>A four-stroke engine:</a:t>
            </a:r>
          </a:p>
          <a:p>
            <a:pPr lvl="1"/>
            <a:r>
              <a:rPr lang="en-US" dirty="0"/>
              <a:t>is an </a:t>
            </a:r>
            <a:r>
              <a:rPr lang="en-US" dirty="0">
                <a:hlinkClick r:id="rId2" tooltip="Internal combustion engine"/>
              </a:rPr>
              <a:t>internal combustion engine</a:t>
            </a:r>
            <a:r>
              <a:rPr lang="en-US" dirty="0"/>
              <a:t> in which the </a:t>
            </a:r>
            <a:r>
              <a:rPr lang="en-US" dirty="0">
                <a:hlinkClick r:id="rId3" tooltip="Piston"/>
              </a:rPr>
              <a:t>piston</a:t>
            </a:r>
            <a:r>
              <a:rPr lang="en-US" dirty="0"/>
              <a:t> completes four separate strokes—intake, compression, power, and exhaust—during two separate revolutions of the engine's </a:t>
            </a:r>
            <a:r>
              <a:rPr lang="en-US" dirty="0">
                <a:hlinkClick r:id="rId4" tooltip="Crankshaft"/>
              </a:rPr>
              <a:t>crankshaft</a:t>
            </a:r>
            <a:r>
              <a:rPr lang="en-US" dirty="0"/>
              <a:t>, and one single thermodynamic </a:t>
            </a:r>
            <a:r>
              <a:rPr lang="en-US" dirty="0" smtClean="0"/>
              <a:t>cycle</a:t>
            </a:r>
          </a:p>
          <a:p>
            <a:pPr lvl="1"/>
            <a:r>
              <a:rPr lang="en-US" dirty="0" smtClean="0"/>
              <a:t>Converts  into motion</a:t>
            </a:r>
          </a:p>
          <a:p>
            <a:pPr lvl="1"/>
            <a:r>
              <a:rPr lang="en-US" dirty="0" smtClean="0"/>
              <a:t>Is the most common car engine type</a:t>
            </a:r>
            <a:endParaRPr lang="en-US" dirty="0"/>
          </a:p>
          <a:p>
            <a:pPr lvl="1"/>
            <a:r>
              <a:rPr lang="en-US" dirty="0" smtClean="0"/>
              <a:t>Is relatively efficient</a:t>
            </a:r>
            <a:endParaRPr lang="en-US" dirty="0"/>
          </a:p>
          <a:p>
            <a:pPr lvl="1"/>
            <a:r>
              <a:rPr lang="en-US" dirty="0" smtClean="0"/>
              <a:t>Is relatively inexpensive </a:t>
            </a:r>
            <a:endParaRPr lang="en-US" dirty="0"/>
          </a:p>
          <a:p>
            <a:endParaRPr lang="en-US" dirty="0"/>
          </a:p>
        </p:txBody>
      </p:sp>
    </p:spTree>
    <p:extLst>
      <p:ext uri="{BB962C8B-B14F-4D97-AF65-F5344CB8AC3E}">
        <p14:creationId xmlns:p14="http://schemas.microsoft.com/office/powerpoint/2010/main" xmlns="" val="400896402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Components of Four-Stroke Engines</a:t>
            </a: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28733" y="2498502"/>
            <a:ext cx="5439872" cy="340002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70501" y="2498502"/>
            <a:ext cx="3826097" cy="3728180"/>
          </a:xfrm>
          <a:prstGeom prst="rect">
            <a:avLst/>
          </a:prstGeom>
        </p:spPr>
      </p:pic>
    </p:spTree>
    <p:extLst>
      <p:ext uri="{BB962C8B-B14F-4D97-AF65-F5344CB8AC3E}">
        <p14:creationId xmlns:p14="http://schemas.microsoft.com/office/powerpoint/2010/main" xmlns="" val="232415411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of four stroke engine</a:t>
            </a:r>
            <a:endParaRPr lang="en-US" dirty="0"/>
          </a:p>
        </p:txBody>
      </p:sp>
      <p:sp>
        <p:nvSpPr>
          <p:cNvPr id="3" name="Content Placeholder 2"/>
          <p:cNvSpPr>
            <a:spLocks noGrp="1"/>
          </p:cNvSpPr>
          <p:nvPr>
            <p:ph idx="1"/>
          </p:nvPr>
        </p:nvSpPr>
        <p:spPr/>
        <p:txBody>
          <a:bodyPr/>
          <a:lstStyle/>
          <a:p>
            <a:r>
              <a:rPr lang="en-US" dirty="0" smtClean="0"/>
              <a:t>Classification on the basis of cycle of operation:</a:t>
            </a:r>
          </a:p>
          <a:p>
            <a:pPr marL="457200" indent="-457200">
              <a:buAutoNum type="alphaLcParenBoth"/>
            </a:pPr>
            <a:r>
              <a:rPr lang="en-US" dirty="0" smtClean="0"/>
              <a:t>Otto cycle engine </a:t>
            </a:r>
          </a:p>
          <a:p>
            <a:pPr marL="457200" indent="-457200">
              <a:buAutoNum type="alphaLcParenBoth"/>
            </a:pPr>
            <a:r>
              <a:rPr lang="en-US" dirty="0" smtClean="0"/>
              <a:t>Diesel cycle engine</a:t>
            </a:r>
          </a:p>
          <a:p>
            <a:pPr marL="457200" indent="-457200">
              <a:buAutoNum type="alphaLcParenBoth"/>
            </a:pPr>
            <a:r>
              <a:rPr lang="en-US" dirty="0" smtClean="0"/>
              <a:t>Dual combustion cycle engine</a:t>
            </a:r>
          </a:p>
          <a:p>
            <a:pPr marL="0" indent="0">
              <a:buNone/>
            </a:pPr>
            <a:endParaRPr lang="en-US" dirty="0"/>
          </a:p>
        </p:txBody>
      </p:sp>
    </p:spTree>
    <p:extLst>
      <p:ext uri="{BB962C8B-B14F-4D97-AF65-F5344CB8AC3E}">
        <p14:creationId xmlns:p14="http://schemas.microsoft.com/office/powerpoint/2010/main" xmlns="" val="350992122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Otto Cycle engine</a:t>
            </a:r>
            <a:endParaRPr lang="en-US" dirty="0"/>
          </a:p>
        </p:txBody>
      </p:sp>
      <p:sp>
        <p:nvSpPr>
          <p:cNvPr id="3" name="Content Placeholder 2"/>
          <p:cNvSpPr>
            <a:spLocks noGrp="1"/>
          </p:cNvSpPr>
          <p:nvPr>
            <p:ph idx="1"/>
          </p:nvPr>
        </p:nvSpPr>
        <p:spPr>
          <a:xfrm>
            <a:off x="1295401" y="2556932"/>
            <a:ext cx="7037230" cy="3318936"/>
          </a:xfrm>
        </p:spPr>
        <p:txBody>
          <a:bodyPr>
            <a:normAutofit fontScale="92500" lnSpcReduction="10000"/>
          </a:bodyPr>
          <a:lstStyle/>
          <a:p>
            <a:r>
              <a:rPr lang="en-US" dirty="0" smtClean="0"/>
              <a:t>In Otto cycle the following processes take place :</a:t>
            </a:r>
          </a:p>
          <a:p>
            <a:pPr marL="457200" indent="-457200">
              <a:buAutoNum type="alphaLcParenR"/>
            </a:pPr>
            <a:r>
              <a:rPr lang="en-US" dirty="0" smtClean="0"/>
              <a:t>1-2 adiabatic compression</a:t>
            </a:r>
          </a:p>
          <a:p>
            <a:pPr marL="457200" indent="-457200">
              <a:buAutoNum type="alphaLcParenR"/>
            </a:pPr>
            <a:r>
              <a:rPr lang="en-US" dirty="0" smtClean="0"/>
              <a:t>2-3 heat addition at constant volume</a:t>
            </a:r>
          </a:p>
          <a:p>
            <a:pPr marL="457200" indent="-457200">
              <a:buAutoNum type="alphaLcParenR"/>
            </a:pPr>
            <a:r>
              <a:rPr lang="en-US" dirty="0" smtClean="0"/>
              <a:t>3-4 adiabatic expansion </a:t>
            </a:r>
          </a:p>
          <a:p>
            <a:pPr marL="457200" indent="-457200">
              <a:buAutoNum type="alphaLcParenR"/>
            </a:pPr>
            <a:r>
              <a:rPr lang="en-US" dirty="0" smtClean="0"/>
              <a:t>4-1 heat rejection at constant volume</a:t>
            </a:r>
          </a:p>
          <a:p>
            <a:pPr marL="0" indent="0">
              <a:buNone/>
            </a:pPr>
            <a:r>
              <a:rPr lang="en-US" dirty="0" smtClean="0"/>
              <a:t>An engine which follows the Otto cycle is known as </a:t>
            </a:r>
          </a:p>
          <a:p>
            <a:pPr marL="0" indent="0">
              <a:buNone/>
            </a:pPr>
            <a:r>
              <a:rPr lang="en-US" dirty="0" smtClean="0"/>
              <a:t>Otto  cycle engine. For </a:t>
            </a:r>
            <a:r>
              <a:rPr lang="en-US" dirty="0" err="1" smtClean="0"/>
              <a:t>eg</a:t>
            </a:r>
            <a:r>
              <a:rPr lang="en-US" dirty="0" smtClean="0"/>
              <a:t> Petrol and Gas</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90989" y="2600577"/>
            <a:ext cx="3707885" cy="2942346"/>
          </a:xfrm>
          <a:prstGeom prst="rect">
            <a:avLst/>
          </a:prstGeom>
        </p:spPr>
      </p:pic>
    </p:spTree>
    <p:extLst>
      <p:ext uri="{BB962C8B-B14F-4D97-AF65-F5344CB8AC3E}">
        <p14:creationId xmlns:p14="http://schemas.microsoft.com/office/powerpoint/2010/main" xmlns="" val="358769056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Diesel </a:t>
            </a:r>
            <a:r>
              <a:rPr lang="en-US" dirty="0"/>
              <a:t>C</a:t>
            </a:r>
            <a:r>
              <a:rPr lang="en-US" dirty="0" smtClean="0"/>
              <a:t>ycle </a:t>
            </a:r>
            <a:r>
              <a:rPr lang="en-US" dirty="0"/>
              <a:t>E</a:t>
            </a:r>
            <a:r>
              <a:rPr lang="en-US" dirty="0" smtClean="0"/>
              <a:t>ngine</a:t>
            </a:r>
            <a:endParaRPr lang="en-US" dirty="0"/>
          </a:p>
        </p:txBody>
      </p:sp>
      <p:sp>
        <p:nvSpPr>
          <p:cNvPr id="3" name="Content Placeholder 2"/>
          <p:cNvSpPr>
            <a:spLocks noGrp="1"/>
          </p:cNvSpPr>
          <p:nvPr>
            <p:ph idx="1"/>
          </p:nvPr>
        </p:nvSpPr>
        <p:spPr>
          <a:xfrm>
            <a:off x="1295401" y="2556932"/>
            <a:ext cx="6563138" cy="3318936"/>
          </a:xfrm>
        </p:spPr>
        <p:txBody>
          <a:bodyPr>
            <a:normAutofit lnSpcReduction="10000"/>
          </a:bodyPr>
          <a:lstStyle/>
          <a:p>
            <a:r>
              <a:rPr lang="en-US" dirty="0" smtClean="0"/>
              <a:t>In diesel cycle the following  process takes place :</a:t>
            </a:r>
          </a:p>
          <a:p>
            <a:pPr marL="457200" indent="-457200">
              <a:buAutoNum type="alphaLcParenBoth"/>
            </a:pPr>
            <a:r>
              <a:rPr lang="en-US" dirty="0" smtClean="0"/>
              <a:t>1-2 adiabatic compression</a:t>
            </a:r>
          </a:p>
          <a:p>
            <a:pPr marL="457200" indent="-457200">
              <a:buAutoNum type="alphaLcParenBoth"/>
            </a:pPr>
            <a:r>
              <a:rPr lang="en-US" dirty="0" smtClean="0"/>
              <a:t>2-3 heat addition at constant pressure</a:t>
            </a:r>
          </a:p>
          <a:p>
            <a:pPr marL="457200" indent="-457200">
              <a:buAutoNum type="alphaLcParenBoth"/>
            </a:pPr>
            <a:r>
              <a:rPr lang="en-US" dirty="0" smtClean="0"/>
              <a:t>3-4 adiabatic expansion</a:t>
            </a:r>
          </a:p>
          <a:p>
            <a:pPr marL="457200" indent="-457200">
              <a:buAutoNum type="alphaLcParenBoth"/>
            </a:pPr>
            <a:r>
              <a:rPr lang="en-US" dirty="0" smtClean="0"/>
              <a:t>4-1heat rejection at constant pressure</a:t>
            </a:r>
          </a:p>
          <a:p>
            <a:pPr marL="0" indent="0">
              <a:buNone/>
            </a:pPr>
            <a:r>
              <a:rPr lang="en-US" dirty="0" smtClean="0"/>
              <a:t>An engine which follows the diesel cycle is known as diesel cycle engine . For </a:t>
            </a:r>
            <a:r>
              <a:rPr lang="en-US" dirty="0" err="1" smtClean="0"/>
              <a:t>eg</a:t>
            </a:r>
            <a:r>
              <a:rPr lang="en-US" dirty="0" smtClean="0"/>
              <a:t> diesel engine</a:t>
            </a:r>
            <a:endParaRPr lang="en-US" dirty="0"/>
          </a:p>
        </p:txBody>
      </p:sp>
      <p:sp>
        <p:nvSpPr>
          <p:cNvPr id="8" name="AutoShape 6" descr="p"/>
          <p:cNvSpPr>
            <a:spLocks noChangeAspect="1" noChangeArrowheads="1"/>
          </p:cNvSpPr>
          <p:nvPr/>
        </p:nvSpPr>
        <p:spPr bwMode="auto">
          <a:xfrm>
            <a:off x="398462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7" descr="v"/>
          <p:cNvSpPr>
            <a:spLocks noChangeAspect="1" noChangeArrowheads="1"/>
          </p:cNvSpPr>
          <p:nvPr/>
        </p:nvSpPr>
        <p:spPr bwMode="auto">
          <a:xfrm>
            <a:off x="4908550"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73009" y="2556932"/>
            <a:ext cx="3043030" cy="3114998"/>
          </a:xfrm>
          <a:prstGeom prst="rect">
            <a:avLst/>
          </a:prstGeom>
        </p:spPr>
      </p:pic>
    </p:spTree>
    <p:extLst>
      <p:ext uri="{BB962C8B-B14F-4D97-AF65-F5344CB8AC3E}">
        <p14:creationId xmlns:p14="http://schemas.microsoft.com/office/powerpoint/2010/main" xmlns="" val="420102198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098459"/>
          </a:xfrm>
        </p:spPr>
        <p:txBody>
          <a:bodyPr/>
          <a:lstStyle/>
          <a:p>
            <a:r>
              <a:rPr lang="en-US" dirty="0" smtClean="0"/>
              <a:t>Duel Cycle Engine</a:t>
            </a:r>
            <a:endParaRPr lang="en-US" dirty="0"/>
          </a:p>
        </p:txBody>
      </p:sp>
      <p:sp>
        <p:nvSpPr>
          <p:cNvPr id="3" name="Content Placeholder 2"/>
          <p:cNvSpPr>
            <a:spLocks noGrp="1"/>
          </p:cNvSpPr>
          <p:nvPr>
            <p:ph idx="1"/>
          </p:nvPr>
        </p:nvSpPr>
        <p:spPr>
          <a:xfrm>
            <a:off x="1295402" y="2491409"/>
            <a:ext cx="6586468" cy="3657600"/>
          </a:xfrm>
        </p:spPr>
        <p:txBody>
          <a:bodyPr>
            <a:normAutofit fontScale="55000" lnSpcReduction="20000"/>
          </a:bodyPr>
          <a:lstStyle/>
          <a:p>
            <a:r>
              <a:rPr lang="en-US" sz="3800" dirty="0"/>
              <a:t>The </a:t>
            </a:r>
            <a:r>
              <a:rPr lang="en-US" sz="3800" b="1" dirty="0"/>
              <a:t>dual combustion cycle</a:t>
            </a:r>
            <a:r>
              <a:rPr lang="en-US" sz="3800" dirty="0"/>
              <a:t> </a:t>
            </a:r>
            <a:r>
              <a:rPr lang="en-US" sz="3800" dirty="0" smtClean="0"/>
              <a:t> </a:t>
            </a:r>
            <a:r>
              <a:rPr lang="en-US" sz="3800" dirty="0"/>
              <a:t>is a thermal cycle that is a combination of the </a:t>
            </a:r>
            <a:r>
              <a:rPr lang="en-US" sz="3800" dirty="0">
                <a:hlinkClick r:id="rId2" tooltip="Otto cycle"/>
              </a:rPr>
              <a:t>Otto cycle</a:t>
            </a:r>
            <a:r>
              <a:rPr lang="en-US" sz="3800" dirty="0"/>
              <a:t> and the </a:t>
            </a:r>
            <a:r>
              <a:rPr lang="en-US" sz="3800" dirty="0">
                <a:hlinkClick r:id="rId3" tooltip="Diesel cycle"/>
              </a:rPr>
              <a:t>Diesel cycle</a:t>
            </a:r>
            <a:r>
              <a:rPr lang="en-US" sz="3800" dirty="0"/>
              <a:t>, first introduced by Russian-German engineer Gustav </a:t>
            </a:r>
            <a:r>
              <a:rPr lang="en-US" sz="3800" dirty="0" err="1"/>
              <a:t>Trinkler</a:t>
            </a:r>
            <a:r>
              <a:rPr lang="en-US" sz="3800" dirty="0"/>
              <a:t>. Heat is added partly at constant volume and partly at constant pressure, the advantage of which is that more time is available for the fuel to completely combust. Because of lagging characteristics of fuel this cycle is invariably used for diesel and hot spot ignition engines. The </a:t>
            </a:r>
            <a:r>
              <a:rPr lang="en-US" sz="3800" dirty="0">
                <a:hlinkClick r:id="rId4" tooltip="P-V diagram"/>
              </a:rPr>
              <a:t>P-V diagram</a:t>
            </a:r>
            <a:r>
              <a:rPr lang="en-US" sz="3800" dirty="0"/>
              <a:t> is given </a:t>
            </a:r>
            <a:r>
              <a:rPr lang="en-US" sz="3800" dirty="0" smtClean="0"/>
              <a:t>beside:</a:t>
            </a:r>
          </a:p>
          <a:p>
            <a:endParaRPr lang="en-US" dirty="0" smtClean="0"/>
          </a:p>
          <a:p>
            <a:endParaRPr lang="en-US" dirty="0"/>
          </a:p>
          <a:p>
            <a:endParaRPr lang="en-US" dirty="0"/>
          </a:p>
          <a:p>
            <a:pPr marL="0" indent="0">
              <a:buNone/>
            </a:pPr>
            <a:r>
              <a:rPr lang="en-US" dirty="0" smtClean="0"/>
              <a:t>.</a:t>
            </a:r>
            <a:endParaRPr lang="en-US" dirty="0"/>
          </a:p>
          <a:p>
            <a:endParaRPr lang="en-US" dirty="0"/>
          </a:p>
        </p:txBody>
      </p:sp>
      <p:pic>
        <p:nvPicPr>
          <p:cNvPr id="5" name="Picture 4"/>
          <p:cNvPicPr>
            <a:picLocks noChangeAspect="1"/>
          </p:cNvPicPr>
          <p:nvPr/>
        </p:nvPicPr>
        <p:blipFill>
          <a:blip r:embed="rId5"/>
          <a:stretch>
            <a:fillRect/>
          </a:stretch>
        </p:blipFill>
        <p:spPr>
          <a:xfrm>
            <a:off x="7766665" y="2491409"/>
            <a:ext cx="3712664" cy="3291205"/>
          </a:xfrm>
          <a:prstGeom prst="rect">
            <a:avLst/>
          </a:prstGeom>
        </p:spPr>
      </p:pic>
    </p:spTree>
    <p:extLst>
      <p:ext uri="{BB962C8B-B14F-4D97-AF65-F5344CB8AC3E}">
        <p14:creationId xmlns:p14="http://schemas.microsoft.com/office/powerpoint/2010/main" xmlns="" val="116337236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3885" y="914400"/>
            <a:ext cx="6406166" cy="5012983"/>
          </a:xfrm>
        </p:spPr>
        <p:txBody>
          <a:bodyPr/>
          <a:lstStyle/>
          <a:p>
            <a:r>
              <a:rPr lang="en-US" dirty="0"/>
              <a:t>The dual cycle consists of following operations:</a:t>
            </a:r>
          </a:p>
          <a:p>
            <a:endParaRPr lang="en-US" dirty="0"/>
          </a:p>
          <a:p>
            <a:endParaRPr lang="en-US" dirty="0"/>
          </a:p>
          <a:p>
            <a:pPr lvl="0"/>
            <a:r>
              <a:rPr lang="en-US" dirty="0"/>
              <a:t>1-2 Adiabatic compression</a:t>
            </a:r>
          </a:p>
          <a:p>
            <a:pPr lvl="0"/>
            <a:r>
              <a:rPr lang="en-US" dirty="0"/>
              <a:t>2-3 Addition of heat at constant volume.</a:t>
            </a:r>
          </a:p>
          <a:p>
            <a:pPr lvl="0"/>
            <a:r>
              <a:rPr lang="en-US" dirty="0"/>
              <a:t>3-4 Addition of heat at constant pressure.</a:t>
            </a:r>
          </a:p>
          <a:p>
            <a:pPr lvl="0"/>
            <a:r>
              <a:rPr lang="en-US" dirty="0"/>
              <a:t>4-5 Adiabatic expansion.</a:t>
            </a:r>
          </a:p>
          <a:p>
            <a:pPr lvl="0"/>
            <a:r>
              <a:rPr lang="en-US" dirty="0"/>
              <a:t>5-1 Rejection of heat at constant volume</a:t>
            </a:r>
          </a:p>
        </p:txBody>
      </p:sp>
      <p:pic>
        <p:nvPicPr>
          <p:cNvPr id="4" name="Picture 3"/>
          <p:cNvPicPr>
            <a:picLocks noChangeAspect="1"/>
          </p:cNvPicPr>
          <p:nvPr/>
        </p:nvPicPr>
        <p:blipFill>
          <a:blip r:embed="rId2"/>
          <a:stretch>
            <a:fillRect/>
          </a:stretch>
        </p:blipFill>
        <p:spPr>
          <a:xfrm>
            <a:off x="6941713" y="1532586"/>
            <a:ext cx="4436639" cy="3799268"/>
          </a:xfrm>
          <a:prstGeom prst="rect">
            <a:avLst/>
          </a:prstGeom>
        </p:spPr>
      </p:pic>
    </p:spTree>
    <p:extLst>
      <p:ext uri="{BB962C8B-B14F-4D97-AF65-F5344CB8AC3E}">
        <p14:creationId xmlns:p14="http://schemas.microsoft.com/office/powerpoint/2010/main" xmlns="" val="129701150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emplate>Organic</Template>
  <TotalTime>278</TotalTime>
  <Words>1272</Words>
  <Application>Microsoft Office PowerPoint</Application>
  <PresentationFormat>Custom</PresentationFormat>
  <Paragraphs>119</Paragraphs>
  <Slides>27</Slides>
  <Notes>0</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Organic</vt:lpstr>
      <vt:lpstr>Four-Stroke Engine </vt:lpstr>
      <vt:lpstr>Slide 2</vt:lpstr>
      <vt:lpstr>WHAT IS FOUR-STROKE ENGINE ?</vt:lpstr>
      <vt:lpstr>Basic Components of Four-Stroke Engines</vt:lpstr>
      <vt:lpstr>Classification of four stroke engine</vt:lpstr>
      <vt:lpstr>Otto Cycle engine</vt:lpstr>
      <vt:lpstr>Diesel Cycle Engine</vt:lpstr>
      <vt:lpstr>Duel Cycle Engine</vt:lpstr>
      <vt:lpstr>Slide 9</vt:lpstr>
      <vt:lpstr>Classification on Type of Fuel Used </vt:lpstr>
      <vt:lpstr>Petrol or Gasoline Engine</vt:lpstr>
      <vt:lpstr>Slide 12</vt:lpstr>
      <vt:lpstr>Working of a petrol engine</vt:lpstr>
      <vt:lpstr>WORKING OF FOUR-STROKE ENGINE</vt:lpstr>
      <vt:lpstr>Diesel engine</vt:lpstr>
      <vt:lpstr>Working of diesel engine </vt:lpstr>
      <vt:lpstr>Slide 17</vt:lpstr>
      <vt:lpstr>Gas engine</vt:lpstr>
      <vt:lpstr>Type of Ignition</vt:lpstr>
      <vt:lpstr>Method of fuel input for spark ignition engines  </vt:lpstr>
      <vt:lpstr>Method of fuel input for compression ignition engines  </vt:lpstr>
      <vt:lpstr>Position and number of cylinders of reciprocating engines </vt:lpstr>
      <vt:lpstr>Slide 23</vt:lpstr>
      <vt:lpstr>Slide 24</vt:lpstr>
      <vt:lpstr>Valve Location </vt:lpstr>
      <vt:lpstr>On the basis of Air intake </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Four-Stroke Engine</dc:title>
  <dc:creator>Lenovo</dc:creator>
  <cp:lastModifiedBy>mukesh sir</cp:lastModifiedBy>
  <cp:revision>27</cp:revision>
  <dcterms:created xsi:type="dcterms:W3CDTF">2013-09-08T04:55:46Z</dcterms:created>
  <dcterms:modified xsi:type="dcterms:W3CDTF">2013-12-14T08:07:19Z</dcterms:modified>
</cp:coreProperties>
</file>